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6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PT Serif" charset="1" panose="020A0603040505020204"/>
      <p:regular r:id="rId19"/>
    </p:embeddedFont>
    <p:embeddedFont>
      <p:font typeface="DM Sans" charset="1" panose="00000000000000000000"/>
      <p:regular r:id="rId21"/>
    </p:embeddedFont>
    <p:embeddedFont>
      <p:font typeface="DM Sans Bold" charset="1" panose="000000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notesMasters/notesMaster1.xml" Type="http://schemas.openxmlformats.org/officeDocument/2006/relationships/notesMaster"/><Relationship Id="rId17" Target="theme/theme2.xml" Type="http://schemas.openxmlformats.org/officeDocument/2006/relationships/theme"/><Relationship Id="rId18" Target="notesSlides/notesSlide1.xml" Type="http://schemas.openxmlformats.org/officeDocument/2006/relationships/notes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notesSlides/notesSlide2.xml" Type="http://schemas.openxmlformats.org/officeDocument/2006/relationships/notes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notesSlides/notesSlide3.xml" Type="http://schemas.openxmlformats.org/officeDocument/2006/relationships/notesSlide"/><Relationship Id="rId24" Target="notesSlides/notesSlide4.xml" Type="http://schemas.openxmlformats.org/officeDocument/2006/relationships/notesSlide"/><Relationship Id="rId25" Target="notesSlides/notesSlide5.xml" Type="http://schemas.openxmlformats.org/officeDocument/2006/relationships/notesSlide"/><Relationship Id="rId26" Target="notesSlides/notesSlide6.xml" Type="http://schemas.openxmlformats.org/officeDocument/2006/relationships/notesSlide"/><Relationship Id="rId27" Target="notesSlides/notesSlide7.xml" Type="http://schemas.openxmlformats.org/officeDocument/2006/relationships/notesSlide"/><Relationship Id="rId28" Target="notesSlides/notesSlide8.xml" Type="http://schemas.openxmlformats.org/officeDocument/2006/relationships/notesSlide"/><Relationship Id="rId29" Target="notesSlides/notesSlide9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10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7.jpe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Relationship Id="rId6" Target="../media/image14.png" Type="http://schemas.openxmlformats.org/officeDocument/2006/relationships/image"/><Relationship Id="rId7" Target="../media/image15.png" Type="http://schemas.openxmlformats.org/officeDocument/2006/relationships/image"/><Relationship Id="rId8" Target="../media/image1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https://gamma.app/?utm_source=made-with-gamma" TargetMode="External" Type="http://schemas.openxmlformats.org/officeDocument/2006/relationships/hyperlink"/><Relationship Id="rId4" Target="../media/image17.png" Type="http://schemas.openxmlformats.org/officeDocument/2006/relationships/image"/><Relationship Id="rId5" Target="../media/image1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580" t="0" r="-49419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92238" y="3043684"/>
            <a:ext cx="9445526" cy="2767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Real-Time Violence Detection Using CNN-LSTM Models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4863326" y="4356100"/>
            <a:ext cx="8963174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9"/>
              </a:lnSpc>
            </a:pPr>
            <a:r>
              <a:rPr lang="en-US" sz="4999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Thank You - Questions?</a:t>
            </a:r>
          </a:p>
        </p:txBody>
      </p:sp>
    </p:spTree>
  </p:cSld>
  <p:clrMapOvr>
    <a:masterClrMapping/>
  </p:clrMapOvr>
  <p:transition spd="fast">
    <p:fade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5000" t="0" r="-2500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912019" y="3697486"/>
            <a:ext cx="9605962" cy="1938635"/>
            <a:chOff x="0" y="0"/>
            <a:chExt cx="12807950" cy="258484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807950" cy="2584958"/>
            </a:xfrm>
            <a:custGeom>
              <a:avLst/>
              <a:gdLst/>
              <a:ahLst/>
              <a:cxnLst/>
              <a:rect r="r" b="b" t="t" l="l"/>
              <a:pathLst>
                <a:path h="2584958" w="12807950">
                  <a:moveTo>
                    <a:pt x="0" y="52197"/>
                  </a:moveTo>
                  <a:cubicBezTo>
                    <a:pt x="0" y="23368"/>
                    <a:pt x="23368" y="0"/>
                    <a:pt x="52197" y="0"/>
                  </a:cubicBezTo>
                  <a:lnTo>
                    <a:pt x="12755753" y="0"/>
                  </a:lnTo>
                  <a:cubicBezTo>
                    <a:pt x="12784582" y="0"/>
                    <a:pt x="12807950" y="23368"/>
                    <a:pt x="12807950" y="52197"/>
                  </a:cubicBezTo>
                  <a:lnTo>
                    <a:pt x="12807950" y="2532761"/>
                  </a:lnTo>
                  <a:cubicBezTo>
                    <a:pt x="12807950" y="2561590"/>
                    <a:pt x="12784582" y="2584958"/>
                    <a:pt x="12755753" y="2584958"/>
                  </a:cubicBezTo>
                  <a:lnTo>
                    <a:pt x="52197" y="2584958"/>
                  </a:lnTo>
                  <a:cubicBezTo>
                    <a:pt x="23368" y="2584958"/>
                    <a:pt x="0" y="2561590"/>
                    <a:pt x="0" y="2532761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12019" y="5896719"/>
            <a:ext cx="9605962" cy="1938635"/>
            <a:chOff x="0" y="0"/>
            <a:chExt cx="12807950" cy="258484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807950" cy="2584958"/>
            </a:xfrm>
            <a:custGeom>
              <a:avLst/>
              <a:gdLst/>
              <a:ahLst/>
              <a:cxnLst/>
              <a:rect r="r" b="b" t="t" l="l"/>
              <a:pathLst>
                <a:path h="2584958" w="12807950">
                  <a:moveTo>
                    <a:pt x="0" y="52197"/>
                  </a:moveTo>
                  <a:cubicBezTo>
                    <a:pt x="0" y="23368"/>
                    <a:pt x="23368" y="0"/>
                    <a:pt x="52197" y="0"/>
                  </a:cubicBezTo>
                  <a:lnTo>
                    <a:pt x="12755753" y="0"/>
                  </a:lnTo>
                  <a:cubicBezTo>
                    <a:pt x="12784582" y="0"/>
                    <a:pt x="12807950" y="23368"/>
                    <a:pt x="12807950" y="52197"/>
                  </a:cubicBezTo>
                  <a:lnTo>
                    <a:pt x="12807950" y="2532761"/>
                  </a:lnTo>
                  <a:cubicBezTo>
                    <a:pt x="12807950" y="2561590"/>
                    <a:pt x="12784582" y="2584958"/>
                    <a:pt x="12755753" y="2584958"/>
                  </a:cubicBezTo>
                  <a:lnTo>
                    <a:pt x="52197" y="2584958"/>
                  </a:lnTo>
                  <a:cubicBezTo>
                    <a:pt x="23368" y="2584958"/>
                    <a:pt x="0" y="2561590"/>
                    <a:pt x="0" y="2532761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912019" y="888652"/>
            <a:ext cx="10843617" cy="836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87"/>
              </a:lnSpc>
            </a:pPr>
            <a:r>
              <a:rPr lang="en-US" sz="5374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The Need for Proactive Security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12019" y="2067966"/>
            <a:ext cx="9605962" cy="1206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Traditional CCTV monitoring is fundamentally reactive, not preventative. Current surveillance systems analyze incidents after they occur, creating critical security gaps.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72616" y="3939034"/>
            <a:ext cx="3420516" cy="446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87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Delayed Response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72616" y="4456062"/>
            <a:ext cx="9084766" cy="919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Analysis happens after incidents occur, limiting intervention opportunities and emergency response effectiveness.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72616" y="6138268"/>
            <a:ext cx="3581846" cy="446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87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Human Error &amp; Fatigue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72616" y="6655296"/>
            <a:ext cx="9084766" cy="919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Manual monitoring is unreliable, prone to error, and not scalable for large camera networks.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12019" y="8042821"/>
            <a:ext cx="9605962" cy="1336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000" b="true">
                <a:solidFill>
                  <a:srgbClr val="E04F00"/>
                </a:solidFill>
                <a:latin typeface="DM Sans Bold"/>
                <a:ea typeface="DM Sans Bold"/>
                <a:cs typeface="DM Sans Bold"/>
                <a:sym typeface="DM Sans Bold"/>
              </a:rPr>
              <a:t>Project Vision:</a:t>
            </a:r>
            <a:r>
              <a:rPr lang="en-US" sz="2000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 Engineer an automated system that detects violence in real-time, enabling immediate intervention and transforming surveillance from passive to active security.</a:t>
            </a:r>
          </a:p>
        </p:txBody>
      </p:sp>
    </p:spTree>
  </p:cSld>
  <p:clrMapOvr>
    <a:masterClrMapping/>
  </p:clrMapOvr>
  <p:transition spd="fast">
    <p:fad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5000" t="0" r="-2500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883146" y="1068735"/>
            <a:ext cx="9663707" cy="164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0"/>
              </a:lnSpc>
            </a:pPr>
            <a:r>
              <a:rPr lang="en-US" sz="5187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Literature Review: Foundational Models &amp; Their Limitations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868859" y="3126879"/>
            <a:ext cx="9692282" cy="2921942"/>
            <a:chOff x="0" y="0"/>
            <a:chExt cx="12923043" cy="389592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9050" y="19050"/>
              <a:ext cx="12885039" cy="3857879"/>
            </a:xfrm>
            <a:custGeom>
              <a:avLst/>
              <a:gdLst/>
              <a:ahLst/>
              <a:cxnLst/>
              <a:rect r="r" b="b" t="t" l="l"/>
              <a:pathLst>
                <a:path h="3857879" w="12885039">
                  <a:moveTo>
                    <a:pt x="0" y="182880"/>
                  </a:moveTo>
                  <a:cubicBezTo>
                    <a:pt x="0" y="81915"/>
                    <a:pt x="82423" y="0"/>
                    <a:pt x="184150" y="0"/>
                  </a:cubicBezTo>
                  <a:lnTo>
                    <a:pt x="12700889" y="0"/>
                  </a:lnTo>
                  <a:cubicBezTo>
                    <a:pt x="12802616" y="0"/>
                    <a:pt x="12885039" y="81915"/>
                    <a:pt x="12885039" y="182880"/>
                  </a:cubicBezTo>
                  <a:lnTo>
                    <a:pt x="12885039" y="3674999"/>
                  </a:lnTo>
                  <a:cubicBezTo>
                    <a:pt x="12885039" y="3775964"/>
                    <a:pt x="12802616" y="3857879"/>
                    <a:pt x="12700889" y="3857879"/>
                  </a:cubicBezTo>
                  <a:lnTo>
                    <a:pt x="184150" y="3857879"/>
                  </a:lnTo>
                  <a:cubicBezTo>
                    <a:pt x="82423" y="3857879"/>
                    <a:pt x="0" y="3775964"/>
                    <a:pt x="0" y="367499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923139" cy="3895979"/>
            </a:xfrm>
            <a:custGeom>
              <a:avLst/>
              <a:gdLst/>
              <a:ahLst/>
              <a:cxnLst/>
              <a:rect r="r" b="b" t="t" l="l"/>
              <a:pathLst>
                <a:path h="3895979" w="12923139">
                  <a:moveTo>
                    <a:pt x="0" y="201930"/>
                  </a:moveTo>
                  <a:cubicBezTo>
                    <a:pt x="0" y="90297"/>
                    <a:pt x="91059" y="0"/>
                    <a:pt x="203200" y="0"/>
                  </a:cubicBezTo>
                  <a:lnTo>
                    <a:pt x="12719939" y="0"/>
                  </a:lnTo>
                  <a:lnTo>
                    <a:pt x="12719939" y="19050"/>
                  </a:lnTo>
                  <a:lnTo>
                    <a:pt x="12719939" y="0"/>
                  </a:lnTo>
                  <a:cubicBezTo>
                    <a:pt x="12832080" y="0"/>
                    <a:pt x="12923139" y="90297"/>
                    <a:pt x="12923139" y="201930"/>
                  </a:cubicBezTo>
                  <a:lnTo>
                    <a:pt x="12904089" y="201930"/>
                  </a:lnTo>
                  <a:lnTo>
                    <a:pt x="12923139" y="201930"/>
                  </a:lnTo>
                  <a:lnTo>
                    <a:pt x="12923139" y="3694049"/>
                  </a:lnTo>
                  <a:lnTo>
                    <a:pt x="12904089" y="3694049"/>
                  </a:lnTo>
                  <a:lnTo>
                    <a:pt x="12923139" y="3694049"/>
                  </a:lnTo>
                  <a:cubicBezTo>
                    <a:pt x="12923139" y="3805682"/>
                    <a:pt x="12832080" y="3895979"/>
                    <a:pt x="12719939" y="3895979"/>
                  </a:cubicBezTo>
                  <a:lnTo>
                    <a:pt x="12719939" y="3876929"/>
                  </a:lnTo>
                  <a:lnTo>
                    <a:pt x="12719939" y="3895979"/>
                  </a:lnTo>
                  <a:lnTo>
                    <a:pt x="203200" y="3895979"/>
                  </a:lnTo>
                  <a:lnTo>
                    <a:pt x="203200" y="3876929"/>
                  </a:lnTo>
                  <a:lnTo>
                    <a:pt x="203200" y="3895979"/>
                  </a:lnTo>
                  <a:cubicBezTo>
                    <a:pt x="91059" y="3895979"/>
                    <a:pt x="0" y="3805682"/>
                    <a:pt x="0" y="3694049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3694049"/>
                  </a:lnTo>
                  <a:lnTo>
                    <a:pt x="19050" y="3694049"/>
                  </a:lnTo>
                  <a:lnTo>
                    <a:pt x="38100" y="3694049"/>
                  </a:lnTo>
                  <a:cubicBezTo>
                    <a:pt x="38100" y="3784346"/>
                    <a:pt x="111887" y="3857879"/>
                    <a:pt x="203200" y="3857879"/>
                  </a:cubicBezTo>
                  <a:lnTo>
                    <a:pt x="12719939" y="3857879"/>
                  </a:lnTo>
                  <a:cubicBezTo>
                    <a:pt x="12811252" y="3857879"/>
                    <a:pt x="12885039" y="3784473"/>
                    <a:pt x="12885039" y="3694049"/>
                  </a:cubicBezTo>
                  <a:lnTo>
                    <a:pt x="12885039" y="201930"/>
                  </a:lnTo>
                  <a:cubicBezTo>
                    <a:pt x="12885039" y="111633"/>
                    <a:pt x="12811252" y="38100"/>
                    <a:pt x="12719939" y="38100"/>
                  </a:cubicBezTo>
                  <a:lnTo>
                    <a:pt x="203200" y="38100"/>
                  </a:lnTo>
                  <a:lnTo>
                    <a:pt x="203200" y="19050"/>
                  </a:lnTo>
                  <a:lnTo>
                    <a:pt x="203200" y="38100"/>
                  </a:lnTo>
                  <a:cubicBezTo>
                    <a:pt x="111887" y="38100"/>
                    <a:pt x="38100" y="111506"/>
                    <a:pt x="38100" y="201930"/>
                  </a:cubicBezTo>
                  <a:close/>
                </a:path>
              </a:pathLst>
            </a:custGeom>
            <a:solidFill>
              <a:srgbClr val="D8D4D4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854571" y="3141166"/>
            <a:ext cx="114300" cy="2893367"/>
            <a:chOff x="0" y="0"/>
            <a:chExt cx="152400" cy="385782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2400" cy="3857752"/>
            </a:xfrm>
            <a:custGeom>
              <a:avLst/>
              <a:gdLst/>
              <a:ahLst/>
              <a:cxnLst/>
              <a:rect r="r" b="b" t="t" l="l"/>
              <a:pathLst>
                <a:path h="3857752" w="152400">
                  <a:moveTo>
                    <a:pt x="0" y="50419"/>
                  </a:moveTo>
                  <a:cubicBezTo>
                    <a:pt x="0" y="22606"/>
                    <a:pt x="22606" y="0"/>
                    <a:pt x="50419" y="0"/>
                  </a:cubicBezTo>
                  <a:lnTo>
                    <a:pt x="101981" y="0"/>
                  </a:lnTo>
                  <a:cubicBezTo>
                    <a:pt x="129794" y="0"/>
                    <a:pt x="152400" y="22606"/>
                    <a:pt x="152400" y="50419"/>
                  </a:cubicBezTo>
                  <a:lnTo>
                    <a:pt x="152400" y="3807333"/>
                  </a:lnTo>
                  <a:cubicBezTo>
                    <a:pt x="152400" y="3835146"/>
                    <a:pt x="129794" y="3857752"/>
                    <a:pt x="101981" y="3857752"/>
                  </a:cubicBezTo>
                  <a:lnTo>
                    <a:pt x="50419" y="3857752"/>
                  </a:lnTo>
                  <a:cubicBezTo>
                    <a:pt x="22606" y="3857752"/>
                    <a:pt x="0" y="3835146"/>
                    <a:pt x="0" y="3807333"/>
                  </a:cubicBezTo>
                  <a:close/>
                </a:path>
              </a:pathLst>
            </a:custGeom>
            <a:solidFill>
              <a:srgbClr val="E04F00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249710" y="3402955"/>
            <a:ext cx="7364016" cy="432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Two-Stream CNNs (Simonyan &amp; Zisserman, 2014)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49710" y="3920579"/>
            <a:ext cx="9016305" cy="874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 b="true">
                <a:solidFill>
                  <a:srgbClr val="383838"/>
                </a:solidFill>
                <a:latin typeface="DM Sans Bold"/>
                <a:ea typeface="DM Sans Bold"/>
                <a:cs typeface="DM Sans Bold"/>
                <a:sym typeface="DM Sans Bold"/>
              </a:rPr>
              <a:t>Specification:</a:t>
            </a:r>
            <a:r>
              <a:rPr lang="en-US" sz="193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 Separates video into spatial stream (appearance) and temporal stream (motion using optical flow).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49710" y="4879479"/>
            <a:ext cx="9016305" cy="874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 b="true">
                <a:solidFill>
                  <a:srgbClr val="E04F00"/>
                </a:solidFill>
                <a:latin typeface="DM Sans Bold"/>
                <a:ea typeface="DM Sans Bold"/>
                <a:cs typeface="DM Sans Bold"/>
                <a:sym typeface="DM Sans Bold"/>
              </a:rPr>
              <a:t>Limitation:</a:t>
            </a:r>
            <a:r>
              <a:rPr lang="en-US" sz="193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 Pre-calculation of optical flow is computationally expensive, creating bottlenecks for real-time analysis.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868859" y="6272510"/>
            <a:ext cx="9692282" cy="2921942"/>
            <a:chOff x="0" y="0"/>
            <a:chExt cx="12923043" cy="389592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19050" y="19050"/>
              <a:ext cx="12885039" cy="3857879"/>
            </a:xfrm>
            <a:custGeom>
              <a:avLst/>
              <a:gdLst/>
              <a:ahLst/>
              <a:cxnLst/>
              <a:rect r="r" b="b" t="t" l="l"/>
              <a:pathLst>
                <a:path h="3857879" w="12885039">
                  <a:moveTo>
                    <a:pt x="0" y="182880"/>
                  </a:moveTo>
                  <a:cubicBezTo>
                    <a:pt x="0" y="81915"/>
                    <a:pt x="82423" y="0"/>
                    <a:pt x="184150" y="0"/>
                  </a:cubicBezTo>
                  <a:lnTo>
                    <a:pt x="12700889" y="0"/>
                  </a:lnTo>
                  <a:cubicBezTo>
                    <a:pt x="12802616" y="0"/>
                    <a:pt x="12885039" y="81915"/>
                    <a:pt x="12885039" y="182880"/>
                  </a:cubicBezTo>
                  <a:lnTo>
                    <a:pt x="12885039" y="3674999"/>
                  </a:lnTo>
                  <a:cubicBezTo>
                    <a:pt x="12885039" y="3775964"/>
                    <a:pt x="12802616" y="3857879"/>
                    <a:pt x="12700889" y="3857879"/>
                  </a:cubicBezTo>
                  <a:lnTo>
                    <a:pt x="184150" y="3857879"/>
                  </a:lnTo>
                  <a:cubicBezTo>
                    <a:pt x="82423" y="3857879"/>
                    <a:pt x="0" y="3775964"/>
                    <a:pt x="0" y="367499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2923139" cy="3895979"/>
            </a:xfrm>
            <a:custGeom>
              <a:avLst/>
              <a:gdLst/>
              <a:ahLst/>
              <a:cxnLst/>
              <a:rect r="r" b="b" t="t" l="l"/>
              <a:pathLst>
                <a:path h="3895979" w="12923139">
                  <a:moveTo>
                    <a:pt x="0" y="201930"/>
                  </a:moveTo>
                  <a:cubicBezTo>
                    <a:pt x="0" y="90297"/>
                    <a:pt x="91059" y="0"/>
                    <a:pt x="203200" y="0"/>
                  </a:cubicBezTo>
                  <a:lnTo>
                    <a:pt x="12719939" y="0"/>
                  </a:lnTo>
                  <a:lnTo>
                    <a:pt x="12719939" y="19050"/>
                  </a:lnTo>
                  <a:lnTo>
                    <a:pt x="12719939" y="0"/>
                  </a:lnTo>
                  <a:cubicBezTo>
                    <a:pt x="12832080" y="0"/>
                    <a:pt x="12923139" y="90297"/>
                    <a:pt x="12923139" y="201930"/>
                  </a:cubicBezTo>
                  <a:lnTo>
                    <a:pt x="12904089" y="201930"/>
                  </a:lnTo>
                  <a:lnTo>
                    <a:pt x="12923139" y="201930"/>
                  </a:lnTo>
                  <a:lnTo>
                    <a:pt x="12923139" y="3694049"/>
                  </a:lnTo>
                  <a:lnTo>
                    <a:pt x="12904089" y="3694049"/>
                  </a:lnTo>
                  <a:lnTo>
                    <a:pt x="12923139" y="3694049"/>
                  </a:lnTo>
                  <a:cubicBezTo>
                    <a:pt x="12923139" y="3805682"/>
                    <a:pt x="12832080" y="3895979"/>
                    <a:pt x="12719939" y="3895979"/>
                  </a:cubicBezTo>
                  <a:lnTo>
                    <a:pt x="12719939" y="3876929"/>
                  </a:lnTo>
                  <a:lnTo>
                    <a:pt x="12719939" y="3895979"/>
                  </a:lnTo>
                  <a:lnTo>
                    <a:pt x="203200" y="3895979"/>
                  </a:lnTo>
                  <a:lnTo>
                    <a:pt x="203200" y="3876929"/>
                  </a:lnTo>
                  <a:lnTo>
                    <a:pt x="203200" y="3895979"/>
                  </a:lnTo>
                  <a:cubicBezTo>
                    <a:pt x="91059" y="3895979"/>
                    <a:pt x="0" y="3805682"/>
                    <a:pt x="0" y="3694049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3694049"/>
                  </a:lnTo>
                  <a:lnTo>
                    <a:pt x="19050" y="3694049"/>
                  </a:lnTo>
                  <a:lnTo>
                    <a:pt x="38100" y="3694049"/>
                  </a:lnTo>
                  <a:cubicBezTo>
                    <a:pt x="38100" y="3784346"/>
                    <a:pt x="111887" y="3857879"/>
                    <a:pt x="203200" y="3857879"/>
                  </a:cubicBezTo>
                  <a:lnTo>
                    <a:pt x="12719939" y="3857879"/>
                  </a:lnTo>
                  <a:cubicBezTo>
                    <a:pt x="12811252" y="3857879"/>
                    <a:pt x="12885039" y="3784473"/>
                    <a:pt x="12885039" y="3694049"/>
                  </a:cubicBezTo>
                  <a:lnTo>
                    <a:pt x="12885039" y="201930"/>
                  </a:lnTo>
                  <a:cubicBezTo>
                    <a:pt x="12885039" y="111633"/>
                    <a:pt x="12811252" y="38100"/>
                    <a:pt x="12719939" y="38100"/>
                  </a:cubicBezTo>
                  <a:lnTo>
                    <a:pt x="203200" y="38100"/>
                  </a:lnTo>
                  <a:lnTo>
                    <a:pt x="203200" y="19050"/>
                  </a:lnTo>
                  <a:lnTo>
                    <a:pt x="203200" y="38100"/>
                  </a:lnTo>
                  <a:cubicBezTo>
                    <a:pt x="111887" y="38100"/>
                    <a:pt x="38100" y="111506"/>
                    <a:pt x="38100" y="201930"/>
                  </a:cubicBezTo>
                  <a:close/>
                </a:path>
              </a:pathLst>
            </a:custGeom>
            <a:solidFill>
              <a:srgbClr val="D8D4D4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854571" y="6286797"/>
            <a:ext cx="114300" cy="2893367"/>
            <a:chOff x="0" y="0"/>
            <a:chExt cx="152400" cy="385782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52400" cy="3857752"/>
            </a:xfrm>
            <a:custGeom>
              <a:avLst/>
              <a:gdLst/>
              <a:ahLst/>
              <a:cxnLst/>
              <a:rect r="r" b="b" t="t" l="l"/>
              <a:pathLst>
                <a:path h="3857752" w="152400">
                  <a:moveTo>
                    <a:pt x="0" y="50419"/>
                  </a:moveTo>
                  <a:cubicBezTo>
                    <a:pt x="0" y="22606"/>
                    <a:pt x="22606" y="0"/>
                    <a:pt x="50419" y="0"/>
                  </a:cubicBezTo>
                  <a:lnTo>
                    <a:pt x="101981" y="0"/>
                  </a:lnTo>
                  <a:cubicBezTo>
                    <a:pt x="129794" y="0"/>
                    <a:pt x="152400" y="22606"/>
                    <a:pt x="152400" y="50419"/>
                  </a:cubicBezTo>
                  <a:lnTo>
                    <a:pt x="152400" y="3807333"/>
                  </a:lnTo>
                  <a:cubicBezTo>
                    <a:pt x="152400" y="3835146"/>
                    <a:pt x="129794" y="3857752"/>
                    <a:pt x="101981" y="3857752"/>
                  </a:cubicBezTo>
                  <a:lnTo>
                    <a:pt x="50419" y="3857752"/>
                  </a:lnTo>
                  <a:cubicBezTo>
                    <a:pt x="22606" y="3857752"/>
                    <a:pt x="0" y="3835146"/>
                    <a:pt x="0" y="3807333"/>
                  </a:cubicBezTo>
                  <a:close/>
                </a:path>
              </a:pathLst>
            </a:custGeom>
            <a:solidFill>
              <a:srgbClr val="E04F00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249710" y="6548586"/>
            <a:ext cx="7664649" cy="432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3D Convolutional Networks (C3D) (Tran et al., 2015)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49710" y="7066210"/>
            <a:ext cx="9016305" cy="874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 b="true">
                <a:solidFill>
                  <a:srgbClr val="383838"/>
                </a:solidFill>
                <a:latin typeface="DM Sans Bold"/>
                <a:ea typeface="DM Sans Bold"/>
                <a:cs typeface="DM Sans Bold"/>
                <a:sym typeface="DM Sans Bold"/>
              </a:rPr>
              <a:t>Specification:</a:t>
            </a:r>
            <a:r>
              <a:rPr lang="en-US" sz="193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 Uses 3D kernels to learn spatial and temporal features simultaneously from video clips.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49710" y="8025110"/>
            <a:ext cx="9016305" cy="874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 b="true">
                <a:solidFill>
                  <a:srgbClr val="E04F00"/>
                </a:solidFill>
                <a:latin typeface="DM Sans Bold"/>
                <a:ea typeface="DM Sans Bold"/>
                <a:cs typeface="DM Sans Bold"/>
                <a:sym typeface="DM Sans Bold"/>
              </a:rPr>
              <a:t>Limitation:</a:t>
            </a:r>
            <a:r>
              <a:rPr lang="en-US" sz="193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 High computational demand and requires massive datasets, making deployment on standard hardware challenging.</a:t>
            </a:r>
          </a:p>
        </p:txBody>
      </p:sp>
    </p:spTree>
  </p:cSld>
  <p:clrMapOvr>
    <a:masterClrMapping/>
  </p:clrMapOvr>
  <p:transition spd="fast">
    <p:fade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5000" t="0" r="-2500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829550" y="958900"/>
            <a:ext cx="9486900" cy="18505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4"/>
              </a:lnSpc>
            </a:pPr>
            <a:r>
              <a:rPr lang="en-US" sz="5687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Justifying Our Framework Selection</a:t>
            </a:r>
          </a:p>
        </p:txBody>
      </p: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7829550" y="3225850"/>
            <a:ext cx="1387971" cy="3564136"/>
            <a:chOff x="0" y="0"/>
            <a:chExt cx="1850628" cy="4752182"/>
          </a:xfrm>
        </p:grpSpPr>
        <p:sp>
          <p:nvSpPr>
            <p:cNvPr name="Freeform 10" id="10" descr="preencoded.png"/>
            <p:cNvSpPr/>
            <p:nvPr/>
          </p:nvSpPr>
          <p:spPr>
            <a:xfrm flipH="false" flipV="false" rot="0">
              <a:off x="0" y="0"/>
              <a:ext cx="1850644" cy="4752213"/>
            </a:xfrm>
            <a:custGeom>
              <a:avLst/>
              <a:gdLst/>
              <a:ahLst/>
              <a:cxnLst/>
              <a:rect r="r" b="b" t="t" l="l"/>
              <a:pathLst>
                <a:path h="4752213" w="1850644">
                  <a:moveTo>
                    <a:pt x="0" y="0"/>
                  </a:moveTo>
                  <a:lnTo>
                    <a:pt x="1850644" y="0"/>
                  </a:lnTo>
                  <a:lnTo>
                    <a:pt x="1850644" y="4752213"/>
                  </a:lnTo>
                  <a:lnTo>
                    <a:pt x="0" y="47522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21" t="0" r="-120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9495085" y="3493889"/>
            <a:ext cx="4403080" cy="464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812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Inflated 3D ConvNets (I3D)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95085" y="4039641"/>
            <a:ext cx="7821365" cy="1418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 b="true">
                <a:solidFill>
                  <a:srgbClr val="383838"/>
                </a:solidFill>
                <a:latin typeface="DM Sans Bold"/>
                <a:ea typeface="DM Sans Bold"/>
                <a:cs typeface="DM Sans Bold"/>
                <a:sym typeface="DM Sans Bold"/>
              </a:rPr>
              <a:t>Specification:</a:t>
            </a:r>
            <a:r>
              <a:rPr lang="en-US" sz="2125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 Achieves state-of-the-art accuracy by "inflating" deep 2D image models into 3D, pre-trained on Kinetics dataset.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95085" y="5538490"/>
            <a:ext cx="7821365" cy="973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 b="true">
                <a:solidFill>
                  <a:srgbClr val="E04F00"/>
                </a:solidFill>
                <a:latin typeface="DM Sans Bold"/>
                <a:ea typeface="DM Sans Bold"/>
                <a:cs typeface="DM Sans Bold"/>
                <a:sym typeface="DM Sans Bold"/>
              </a:rPr>
              <a:t>Limitation:</a:t>
            </a:r>
            <a:r>
              <a:rPr lang="en-US" sz="2125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 Extremely high computational cost, unsuitable for real-time deployment goals.</a:t>
            </a:r>
          </a:p>
        </p:txBody>
      </p: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7829550" y="6789985"/>
            <a:ext cx="1387971" cy="2509391"/>
            <a:chOff x="0" y="0"/>
            <a:chExt cx="1850628" cy="3345855"/>
          </a:xfrm>
        </p:grpSpPr>
        <p:sp>
          <p:nvSpPr>
            <p:cNvPr name="Freeform 15" id="15" descr="preencoded.png"/>
            <p:cNvSpPr/>
            <p:nvPr/>
          </p:nvSpPr>
          <p:spPr>
            <a:xfrm flipH="false" flipV="false" rot="0">
              <a:off x="0" y="0"/>
              <a:ext cx="1850644" cy="3345815"/>
            </a:xfrm>
            <a:custGeom>
              <a:avLst/>
              <a:gdLst/>
              <a:ahLst/>
              <a:cxnLst/>
              <a:rect r="r" b="b" t="t" l="l"/>
              <a:pathLst>
                <a:path h="3345815" w="1850644">
                  <a:moveTo>
                    <a:pt x="0" y="0"/>
                  </a:moveTo>
                  <a:lnTo>
                    <a:pt x="1850644" y="0"/>
                  </a:lnTo>
                  <a:lnTo>
                    <a:pt x="1850644" y="3345815"/>
                  </a:lnTo>
                  <a:lnTo>
                    <a:pt x="0" y="33458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82" t="0" r="-181" b="-1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9495085" y="7058025"/>
            <a:ext cx="5466160" cy="464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812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Our Selection: Hybrid CNN-LSTM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495085" y="7603777"/>
            <a:ext cx="7821365" cy="1418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 b="true">
                <a:solidFill>
                  <a:srgbClr val="E04F00"/>
                </a:solidFill>
                <a:latin typeface="DM Sans Bold"/>
                <a:ea typeface="DM Sans Bold"/>
                <a:cs typeface="DM Sans Bold"/>
                <a:sym typeface="DM Sans Bold"/>
              </a:rPr>
              <a:t>Justification:</a:t>
            </a:r>
            <a:r>
              <a:rPr lang="en-US" sz="2125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 Optimal balance of performance and computational efficiency. Decouples tasks using lightweight CNN for spatial features and LSTM for temporal analysis.</a:t>
            </a:r>
          </a:p>
        </p:txBody>
      </p:sp>
    </p:spTree>
  </p:cSld>
  <p:clrMapOvr>
    <a:masterClrMapping/>
  </p:clrMapOvr>
  <p:transition spd="fast">
    <p:fade/>
  </p:transition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1112044"/>
            <a:ext cx="12385476" cy="968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System Architecture: Modular Design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7" y="2561779"/>
            <a:ext cx="842597" cy="414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01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92238" y="3091309"/>
            <a:ext cx="5245447" cy="38100"/>
            <a:chOff x="0" y="0"/>
            <a:chExt cx="6993930" cy="50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993890" cy="50800"/>
            </a:xfrm>
            <a:custGeom>
              <a:avLst/>
              <a:gdLst/>
              <a:ahLst/>
              <a:cxnLst/>
              <a:rect r="r" b="b" t="t" l="l"/>
              <a:pathLst>
                <a:path h="50800" w="6993890">
                  <a:moveTo>
                    <a:pt x="0" y="0"/>
                  </a:moveTo>
                  <a:lnTo>
                    <a:pt x="6993890" y="0"/>
                  </a:lnTo>
                  <a:lnTo>
                    <a:pt x="6993890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E04F00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92238" y="3290144"/>
            <a:ext cx="4788247" cy="484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Video Input &amp; Preprocessing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3849141"/>
            <a:ext cx="5245447" cy="1909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Ingests video streams, decomposes into frames, resizes to 224x224, and normalizes pixel values for consistent input.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521202" y="2561779"/>
            <a:ext cx="991684" cy="414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02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6521202" y="3091309"/>
            <a:ext cx="5245447" cy="38100"/>
            <a:chOff x="0" y="0"/>
            <a:chExt cx="6993930" cy="50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993890" cy="50800"/>
            </a:xfrm>
            <a:custGeom>
              <a:avLst/>
              <a:gdLst/>
              <a:ahLst/>
              <a:cxnLst/>
              <a:rect r="r" b="b" t="t" l="l"/>
              <a:pathLst>
                <a:path h="50800" w="6993890">
                  <a:moveTo>
                    <a:pt x="0" y="0"/>
                  </a:moveTo>
                  <a:lnTo>
                    <a:pt x="6993890" y="0"/>
                  </a:lnTo>
                  <a:lnTo>
                    <a:pt x="6993890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E04F00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6521202" y="3290144"/>
            <a:ext cx="5245447" cy="949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Spatial Feature Extraction (CNN)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521202" y="4314230"/>
            <a:ext cx="5245447" cy="1909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Pre-trained MobileNetV2 extracts semantic features from each frame, leveraging transfer learning for efficiency.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050166" y="2561779"/>
            <a:ext cx="956817" cy="414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03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2050166" y="3091309"/>
            <a:ext cx="5245447" cy="38100"/>
            <a:chOff x="0" y="0"/>
            <a:chExt cx="6993930" cy="50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993890" cy="50800"/>
            </a:xfrm>
            <a:custGeom>
              <a:avLst/>
              <a:gdLst/>
              <a:ahLst/>
              <a:cxnLst/>
              <a:rect r="r" b="b" t="t" l="l"/>
              <a:pathLst>
                <a:path h="50800" w="6993890">
                  <a:moveTo>
                    <a:pt x="0" y="0"/>
                  </a:moveTo>
                  <a:lnTo>
                    <a:pt x="6993890" y="0"/>
                  </a:lnTo>
                  <a:lnTo>
                    <a:pt x="6993890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E04F00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2050166" y="3290144"/>
            <a:ext cx="5245447" cy="949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Temporal Pattern Analysis (LSTM)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050166" y="4314230"/>
            <a:ext cx="5245447" cy="1909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LSTM network analyzes sequential features over time to identify violent behavior patterns and temporal dependencies.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92237" y="6634311"/>
            <a:ext cx="842597" cy="414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04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992238" y="7163841"/>
            <a:ext cx="8009930" cy="38100"/>
            <a:chOff x="0" y="0"/>
            <a:chExt cx="10679907" cy="50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0679938" cy="50800"/>
            </a:xfrm>
            <a:custGeom>
              <a:avLst/>
              <a:gdLst/>
              <a:ahLst/>
              <a:cxnLst/>
              <a:rect r="r" b="b" t="t" l="l"/>
              <a:pathLst>
                <a:path h="50800" w="10679938">
                  <a:moveTo>
                    <a:pt x="0" y="0"/>
                  </a:moveTo>
                  <a:lnTo>
                    <a:pt x="10679938" y="0"/>
                  </a:lnTo>
                  <a:lnTo>
                    <a:pt x="10679938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E04F00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992238" y="7362676"/>
            <a:ext cx="3786188" cy="484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Violence Classification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92238" y="7921675"/>
            <a:ext cx="8009930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Final dense layer classifies sequences as "Violent" or "Non-Violent" based on extracted spatiotemporal features.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285685" y="6634311"/>
            <a:ext cx="1140772" cy="414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05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9285685" y="7163841"/>
            <a:ext cx="8009930" cy="38100"/>
            <a:chOff x="0" y="0"/>
            <a:chExt cx="10679907" cy="50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0679938" cy="50800"/>
            </a:xfrm>
            <a:custGeom>
              <a:avLst/>
              <a:gdLst/>
              <a:ahLst/>
              <a:cxnLst/>
              <a:rect r="r" b="b" t="t" l="l"/>
              <a:pathLst>
                <a:path h="50800" w="10679938">
                  <a:moveTo>
                    <a:pt x="0" y="0"/>
                  </a:moveTo>
                  <a:lnTo>
                    <a:pt x="10679938" y="0"/>
                  </a:lnTo>
                  <a:lnTo>
                    <a:pt x="10679938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E04F00"/>
            </a:solidFill>
          </p:spPr>
        </p:sp>
      </p:grpSp>
      <p:sp>
        <p:nvSpPr>
          <p:cNvPr name="TextBox 30" id="30"/>
          <p:cNvSpPr txBox="true"/>
          <p:nvPr/>
        </p:nvSpPr>
        <p:spPr>
          <a:xfrm rot="0">
            <a:off x="9285685" y="7362676"/>
            <a:ext cx="3721299" cy="484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Automated Response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9285685" y="7921675"/>
            <a:ext cx="8009930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Triggers real-time alerts via Telegram notifications and logs incidents to MySQL database for analysis.</a:t>
            </a:r>
          </a:p>
        </p:txBody>
      </p:sp>
    </p:spTree>
  </p:cSld>
  <p:clrMapOvr>
    <a:masterClrMapping/>
  </p:clrMapOvr>
  <p:transition spd="fast">
    <p:fad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311086" y="0"/>
            <a:ext cx="6858000" cy="10287000"/>
            <a:chOff x="0" y="0"/>
            <a:chExt cx="9144000" cy="13716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1" r="0" b="-91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823764" y="790426"/>
            <a:ext cx="9782472" cy="1573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12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Framework &amp; Component Justification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823764" y="2716857"/>
            <a:ext cx="4773514" cy="3822948"/>
            <a:chOff x="0" y="0"/>
            <a:chExt cx="6364685" cy="509726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64732" cy="5097272"/>
            </a:xfrm>
            <a:custGeom>
              <a:avLst/>
              <a:gdLst/>
              <a:ahLst/>
              <a:cxnLst/>
              <a:rect r="r" b="b" t="t" l="l"/>
              <a:pathLst>
                <a:path h="5097272" w="6364732">
                  <a:moveTo>
                    <a:pt x="0" y="47117"/>
                  </a:moveTo>
                  <a:cubicBezTo>
                    <a:pt x="0" y="21082"/>
                    <a:pt x="21082" y="0"/>
                    <a:pt x="47117" y="0"/>
                  </a:cubicBezTo>
                  <a:lnTo>
                    <a:pt x="6317615" y="0"/>
                  </a:lnTo>
                  <a:cubicBezTo>
                    <a:pt x="6343650" y="0"/>
                    <a:pt x="6364732" y="21082"/>
                    <a:pt x="6364732" y="47117"/>
                  </a:cubicBezTo>
                  <a:lnTo>
                    <a:pt x="6364732" y="5050155"/>
                  </a:lnTo>
                  <a:cubicBezTo>
                    <a:pt x="6364732" y="5076190"/>
                    <a:pt x="6343650" y="5097272"/>
                    <a:pt x="6317615" y="5097272"/>
                  </a:cubicBezTo>
                  <a:lnTo>
                    <a:pt x="47117" y="5097272"/>
                  </a:lnTo>
                  <a:cubicBezTo>
                    <a:pt x="21082" y="5097272"/>
                    <a:pt x="0" y="5076190"/>
                    <a:pt x="0" y="5050155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059061" y="2952155"/>
            <a:ext cx="706190" cy="706190"/>
            <a:chOff x="0" y="0"/>
            <a:chExt cx="941587" cy="94158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41578" cy="941578"/>
            </a:xfrm>
            <a:custGeom>
              <a:avLst/>
              <a:gdLst/>
              <a:ahLst/>
              <a:cxnLst/>
              <a:rect r="r" b="b" t="t" l="l"/>
              <a:pathLst>
                <a:path h="941578" w="941578">
                  <a:moveTo>
                    <a:pt x="0" y="470789"/>
                  </a:moveTo>
                  <a:cubicBezTo>
                    <a:pt x="0" y="210820"/>
                    <a:pt x="210820" y="0"/>
                    <a:pt x="470789" y="0"/>
                  </a:cubicBezTo>
                  <a:cubicBezTo>
                    <a:pt x="730758" y="0"/>
                    <a:pt x="941578" y="210820"/>
                    <a:pt x="941578" y="470789"/>
                  </a:cubicBezTo>
                  <a:cubicBezTo>
                    <a:pt x="941578" y="730758"/>
                    <a:pt x="730758" y="941578"/>
                    <a:pt x="470789" y="941578"/>
                  </a:cubicBezTo>
                  <a:cubicBezTo>
                    <a:pt x="210820" y="941578"/>
                    <a:pt x="0" y="730758"/>
                    <a:pt x="0" y="470789"/>
                  </a:cubicBezTo>
                  <a:close/>
                </a:path>
              </a:pathLst>
            </a:custGeom>
            <a:solidFill>
              <a:srgbClr val="E04F00"/>
            </a:solid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253281" y="3106639"/>
            <a:ext cx="317747" cy="397222"/>
            <a:chOff x="0" y="0"/>
            <a:chExt cx="423663" cy="529630"/>
          </a:xfrm>
        </p:grpSpPr>
        <p:sp>
          <p:nvSpPr>
            <p:cNvPr name="Freeform 14" id="14" descr="preencoded.png"/>
            <p:cNvSpPr/>
            <p:nvPr/>
          </p:nvSpPr>
          <p:spPr>
            <a:xfrm flipH="false" flipV="false" rot="0">
              <a:off x="0" y="0"/>
              <a:ext cx="423672" cy="529590"/>
            </a:xfrm>
            <a:custGeom>
              <a:avLst/>
              <a:gdLst/>
              <a:ahLst/>
              <a:cxnLst/>
              <a:rect r="r" b="b" t="t" l="l"/>
              <a:pathLst>
                <a:path h="529590" w="423672">
                  <a:moveTo>
                    <a:pt x="0" y="0"/>
                  </a:moveTo>
                  <a:lnTo>
                    <a:pt x="423672" y="0"/>
                  </a:lnTo>
                  <a:lnTo>
                    <a:pt x="423672" y="529590"/>
                  </a:lnTo>
                  <a:lnTo>
                    <a:pt x="0" y="5295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904" r="2" b="-911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059061" y="3874591"/>
            <a:ext cx="3442098" cy="405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Development Framework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59061" y="4344889"/>
            <a:ext cx="4302919" cy="1959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 b="true">
                <a:solidFill>
                  <a:srgbClr val="383838"/>
                </a:solidFill>
                <a:latin typeface="DM Sans Bold"/>
                <a:ea typeface="DM Sans Bold"/>
                <a:cs typeface="DM Sans Bold"/>
                <a:sym typeface="DM Sans Bold"/>
              </a:rPr>
              <a:t>Python with TensorFlow/Keras:</a:t>
            </a:r>
            <a:r>
              <a:rPr lang="en-US" sz="1812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 Robust, well-supported, and production-ready ecosystem for deep learning applications with extensive community support.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5832574" y="2716857"/>
            <a:ext cx="4773663" cy="3822948"/>
            <a:chOff x="0" y="0"/>
            <a:chExt cx="6364883" cy="509726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364859" cy="5097272"/>
            </a:xfrm>
            <a:custGeom>
              <a:avLst/>
              <a:gdLst/>
              <a:ahLst/>
              <a:cxnLst/>
              <a:rect r="r" b="b" t="t" l="l"/>
              <a:pathLst>
                <a:path h="5097272" w="6364859">
                  <a:moveTo>
                    <a:pt x="0" y="47117"/>
                  </a:moveTo>
                  <a:cubicBezTo>
                    <a:pt x="0" y="21082"/>
                    <a:pt x="21082" y="0"/>
                    <a:pt x="47117" y="0"/>
                  </a:cubicBezTo>
                  <a:lnTo>
                    <a:pt x="6317742" y="0"/>
                  </a:lnTo>
                  <a:cubicBezTo>
                    <a:pt x="6343777" y="0"/>
                    <a:pt x="6364859" y="21082"/>
                    <a:pt x="6364859" y="47117"/>
                  </a:cubicBezTo>
                  <a:lnTo>
                    <a:pt x="6364859" y="5050155"/>
                  </a:lnTo>
                  <a:cubicBezTo>
                    <a:pt x="6364859" y="5076190"/>
                    <a:pt x="6343777" y="5097272"/>
                    <a:pt x="6317742" y="5097272"/>
                  </a:cubicBezTo>
                  <a:lnTo>
                    <a:pt x="47117" y="5097272"/>
                  </a:lnTo>
                  <a:cubicBezTo>
                    <a:pt x="21082" y="5097272"/>
                    <a:pt x="0" y="5076190"/>
                    <a:pt x="0" y="5050155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6067871" y="2952155"/>
            <a:ext cx="706190" cy="706190"/>
            <a:chOff x="0" y="0"/>
            <a:chExt cx="941587" cy="941587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941578" cy="941578"/>
            </a:xfrm>
            <a:custGeom>
              <a:avLst/>
              <a:gdLst/>
              <a:ahLst/>
              <a:cxnLst/>
              <a:rect r="r" b="b" t="t" l="l"/>
              <a:pathLst>
                <a:path h="941578" w="941578">
                  <a:moveTo>
                    <a:pt x="0" y="470789"/>
                  </a:moveTo>
                  <a:cubicBezTo>
                    <a:pt x="0" y="210820"/>
                    <a:pt x="210820" y="0"/>
                    <a:pt x="470789" y="0"/>
                  </a:cubicBezTo>
                  <a:cubicBezTo>
                    <a:pt x="730758" y="0"/>
                    <a:pt x="941578" y="210820"/>
                    <a:pt x="941578" y="470789"/>
                  </a:cubicBezTo>
                  <a:cubicBezTo>
                    <a:pt x="941578" y="730758"/>
                    <a:pt x="730758" y="941578"/>
                    <a:pt x="470789" y="941578"/>
                  </a:cubicBezTo>
                  <a:cubicBezTo>
                    <a:pt x="210820" y="941578"/>
                    <a:pt x="0" y="730758"/>
                    <a:pt x="0" y="470789"/>
                  </a:cubicBezTo>
                  <a:close/>
                </a:path>
              </a:pathLst>
            </a:custGeom>
            <a:solidFill>
              <a:srgbClr val="E04F00"/>
            </a:solidFill>
          </p:spPr>
        </p:sp>
      </p:grpSp>
      <p:grpSp>
        <p:nvGrpSpPr>
          <p:cNvPr name="Group 21" id="21"/>
          <p:cNvGrpSpPr>
            <a:grpSpLocks noChangeAspect="true"/>
          </p:cNvGrpSpPr>
          <p:nvPr/>
        </p:nvGrpSpPr>
        <p:grpSpPr>
          <a:xfrm rot="0">
            <a:off x="6262092" y="3106639"/>
            <a:ext cx="317747" cy="397222"/>
            <a:chOff x="0" y="0"/>
            <a:chExt cx="423663" cy="529630"/>
          </a:xfrm>
        </p:grpSpPr>
        <p:sp>
          <p:nvSpPr>
            <p:cNvPr name="Freeform 22" id="22" descr="preencoded.png"/>
            <p:cNvSpPr/>
            <p:nvPr/>
          </p:nvSpPr>
          <p:spPr>
            <a:xfrm flipH="false" flipV="false" rot="0">
              <a:off x="0" y="0"/>
              <a:ext cx="423672" cy="529590"/>
            </a:xfrm>
            <a:custGeom>
              <a:avLst/>
              <a:gdLst/>
              <a:ahLst/>
              <a:cxnLst/>
              <a:rect r="r" b="b" t="t" l="l"/>
              <a:pathLst>
                <a:path h="529590" w="423672">
                  <a:moveTo>
                    <a:pt x="0" y="0"/>
                  </a:moveTo>
                  <a:lnTo>
                    <a:pt x="423672" y="0"/>
                  </a:lnTo>
                  <a:lnTo>
                    <a:pt x="423672" y="529590"/>
                  </a:lnTo>
                  <a:lnTo>
                    <a:pt x="0" y="5295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904" r="2" b="-911"/>
              </a:stretch>
            </a:blip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6067871" y="3874591"/>
            <a:ext cx="3089522" cy="405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Spatial Component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067871" y="4344889"/>
            <a:ext cx="4303067" cy="1959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 b="true">
                <a:solidFill>
                  <a:srgbClr val="383838"/>
                </a:solidFill>
                <a:latin typeface="DM Sans Bold"/>
                <a:ea typeface="DM Sans Bold"/>
                <a:cs typeface="DM Sans Bold"/>
                <a:sym typeface="DM Sans Bold"/>
              </a:rPr>
              <a:t>MobileNetV2:</a:t>
            </a:r>
            <a:r>
              <a:rPr lang="en-US" sz="1812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 Lightweight architecture crucial for real-time processing. Transfer learning from ImageNet pre-training enhances performance efficiency.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823764" y="6775102"/>
            <a:ext cx="9782472" cy="2692896"/>
            <a:chOff x="0" y="0"/>
            <a:chExt cx="13043297" cy="3590528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3043281" cy="3590544"/>
            </a:xfrm>
            <a:custGeom>
              <a:avLst/>
              <a:gdLst/>
              <a:ahLst/>
              <a:cxnLst/>
              <a:rect r="r" b="b" t="t" l="l"/>
              <a:pathLst>
                <a:path h="3590544" w="13043281">
                  <a:moveTo>
                    <a:pt x="0" y="47117"/>
                  </a:moveTo>
                  <a:cubicBezTo>
                    <a:pt x="0" y="21082"/>
                    <a:pt x="21082" y="0"/>
                    <a:pt x="47117" y="0"/>
                  </a:cubicBezTo>
                  <a:lnTo>
                    <a:pt x="12996164" y="0"/>
                  </a:lnTo>
                  <a:cubicBezTo>
                    <a:pt x="13022199" y="0"/>
                    <a:pt x="13043281" y="21082"/>
                    <a:pt x="13043281" y="47117"/>
                  </a:cubicBezTo>
                  <a:lnTo>
                    <a:pt x="13043281" y="3543427"/>
                  </a:lnTo>
                  <a:cubicBezTo>
                    <a:pt x="13043281" y="3569462"/>
                    <a:pt x="13022199" y="3590544"/>
                    <a:pt x="12996164" y="3590544"/>
                  </a:cubicBezTo>
                  <a:lnTo>
                    <a:pt x="47117" y="3590544"/>
                  </a:lnTo>
                  <a:cubicBezTo>
                    <a:pt x="21082" y="3590544"/>
                    <a:pt x="0" y="3569462"/>
                    <a:pt x="0" y="3543427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1059061" y="7010400"/>
            <a:ext cx="706190" cy="706190"/>
            <a:chOff x="0" y="0"/>
            <a:chExt cx="941587" cy="941587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941578" cy="941578"/>
            </a:xfrm>
            <a:custGeom>
              <a:avLst/>
              <a:gdLst/>
              <a:ahLst/>
              <a:cxnLst/>
              <a:rect r="r" b="b" t="t" l="l"/>
              <a:pathLst>
                <a:path h="941578" w="941578">
                  <a:moveTo>
                    <a:pt x="0" y="470789"/>
                  </a:moveTo>
                  <a:cubicBezTo>
                    <a:pt x="0" y="210820"/>
                    <a:pt x="210820" y="0"/>
                    <a:pt x="470789" y="0"/>
                  </a:cubicBezTo>
                  <a:cubicBezTo>
                    <a:pt x="730758" y="0"/>
                    <a:pt x="941578" y="210820"/>
                    <a:pt x="941578" y="470789"/>
                  </a:cubicBezTo>
                  <a:cubicBezTo>
                    <a:pt x="941578" y="730758"/>
                    <a:pt x="730758" y="941578"/>
                    <a:pt x="470789" y="941578"/>
                  </a:cubicBezTo>
                  <a:cubicBezTo>
                    <a:pt x="210820" y="941578"/>
                    <a:pt x="0" y="730758"/>
                    <a:pt x="0" y="470789"/>
                  </a:cubicBezTo>
                  <a:close/>
                </a:path>
              </a:pathLst>
            </a:custGeom>
            <a:solidFill>
              <a:srgbClr val="E04F00"/>
            </a:solidFill>
          </p:spPr>
        </p:sp>
      </p:grpSp>
      <p:grpSp>
        <p:nvGrpSpPr>
          <p:cNvPr name="Group 29" id="29"/>
          <p:cNvGrpSpPr>
            <a:grpSpLocks noChangeAspect="true"/>
          </p:cNvGrpSpPr>
          <p:nvPr/>
        </p:nvGrpSpPr>
        <p:grpSpPr>
          <a:xfrm rot="0">
            <a:off x="1253281" y="7164884"/>
            <a:ext cx="317747" cy="397223"/>
            <a:chOff x="0" y="0"/>
            <a:chExt cx="423663" cy="529630"/>
          </a:xfrm>
        </p:grpSpPr>
        <p:sp>
          <p:nvSpPr>
            <p:cNvPr name="Freeform 30" id="30" descr="preencoded.png"/>
            <p:cNvSpPr/>
            <p:nvPr/>
          </p:nvSpPr>
          <p:spPr>
            <a:xfrm flipH="false" flipV="false" rot="0">
              <a:off x="0" y="0"/>
              <a:ext cx="423672" cy="529590"/>
            </a:xfrm>
            <a:custGeom>
              <a:avLst/>
              <a:gdLst/>
              <a:ahLst/>
              <a:cxnLst/>
              <a:rect r="r" b="b" t="t" l="l"/>
              <a:pathLst>
                <a:path h="529590" w="423672">
                  <a:moveTo>
                    <a:pt x="0" y="0"/>
                  </a:moveTo>
                  <a:lnTo>
                    <a:pt x="423672" y="0"/>
                  </a:lnTo>
                  <a:lnTo>
                    <a:pt x="423672" y="529590"/>
                  </a:lnTo>
                  <a:lnTo>
                    <a:pt x="0" y="5295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04" r="2" b="-911"/>
              </a:stretch>
            </a:blipFill>
          </p:spPr>
        </p:sp>
      </p:grpSp>
      <p:sp>
        <p:nvSpPr>
          <p:cNvPr name="TextBox 31" id="31"/>
          <p:cNvSpPr txBox="true"/>
          <p:nvPr/>
        </p:nvSpPr>
        <p:spPr>
          <a:xfrm rot="0">
            <a:off x="1059061" y="7932836"/>
            <a:ext cx="3089522" cy="405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Temporal Component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059061" y="8403134"/>
            <a:ext cx="9311879" cy="829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 b="true">
                <a:solidFill>
                  <a:srgbClr val="383838"/>
                </a:solidFill>
                <a:latin typeface="DM Sans Bold"/>
                <a:ea typeface="DM Sans Bold"/>
                <a:cs typeface="DM Sans Bold"/>
                <a:sym typeface="DM Sans Bold"/>
              </a:rPr>
              <a:t>LSTM Networks:</a:t>
            </a:r>
            <a:r>
              <a:rPr lang="en-US" sz="1812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 Proven ability to learn long-term dependencies in sequential data, essential for distinguishing violent actions from normal movements.</a:t>
            </a:r>
          </a:p>
        </p:txBody>
      </p:sp>
    </p:spTree>
  </p:cSld>
  <p:clrMapOvr>
    <a:masterClrMapping/>
  </p:clrMapOvr>
  <p:transition spd="fast">
    <p:fade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854422"/>
            <a:ext cx="12712899" cy="968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Curating a Robust and Diverse Dataset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2294632"/>
            <a:ext cx="16303526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E04F00"/>
                </a:solidFill>
                <a:latin typeface="DM Sans Bold"/>
                <a:ea typeface="DM Sans Bold"/>
                <a:cs typeface="DM Sans Bold"/>
                <a:sym typeface="DM Sans Bold"/>
              </a:rPr>
              <a:t>Challenge:</a:t>
            </a:r>
            <a:r>
              <a:rPr lang="en-US" sz="218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 Model accuracy depends heavily on data quality and diversity. Single datasets often contain environmental biases and staged events.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02482" y="5261222"/>
            <a:ext cx="3721299" cy="484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25"/>
              </a:lnSpc>
            </a:pPr>
            <a:r>
              <a:rPr lang="en-US" sz="2874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RWF-2000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5820221"/>
            <a:ext cx="4731544" cy="1909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62"/>
              </a:lnSpc>
            </a:pPr>
            <a:r>
              <a:rPr lang="en-US" sz="218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Large-scale dataset with 2,000 real-world fighting clips from surveillance cameras, providing authentic violence scenarios.</a:t>
            </a:r>
          </a:p>
        </p:txBody>
      </p: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6290816" y="3652094"/>
            <a:ext cx="5706219" cy="5706219"/>
            <a:chOff x="0" y="0"/>
            <a:chExt cx="7608292" cy="7608292"/>
          </a:xfrm>
        </p:grpSpPr>
        <p:sp>
          <p:nvSpPr>
            <p:cNvPr name="Freeform 11" id="11" descr="preencoded.png"/>
            <p:cNvSpPr/>
            <p:nvPr/>
          </p:nvSpPr>
          <p:spPr>
            <a:xfrm flipH="false" flipV="false" rot="0">
              <a:off x="0" y="0"/>
              <a:ext cx="7608316" cy="7608316"/>
            </a:xfrm>
            <a:custGeom>
              <a:avLst/>
              <a:gdLst/>
              <a:ahLst/>
              <a:cxnLst/>
              <a:rect r="r" b="b" t="t" l="l"/>
              <a:pathLst>
                <a:path h="7608316" w="7608316">
                  <a:moveTo>
                    <a:pt x="0" y="0"/>
                  </a:moveTo>
                  <a:lnTo>
                    <a:pt x="7608316" y="0"/>
                  </a:lnTo>
                  <a:lnTo>
                    <a:pt x="7608316" y="7608316"/>
                  </a:lnTo>
                  <a:lnTo>
                    <a:pt x="0" y="76083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6964264" y="5896570"/>
            <a:ext cx="424160" cy="530275"/>
            <a:chOff x="0" y="0"/>
            <a:chExt cx="565547" cy="707033"/>
          </a:xfrm>
        </p:grpSpPr>
        <p:sp>
          <p:nvSpPr>
            <p:cNvPr name="Freeform 13" id="13" descr="preencoded.png"/>
            <p:cNvSpPr/>
            <p:nvPr/>
          </p:nvSpPr>
          <p:spPr>
            <a:xfrm flipH="false" flipV="false" rot="0">
              <a:off x="0" y="0"/>
              <a:ext cx="565531" cy="707009"/>
            </a:xfrm>
            <a:custGeom>
              <a:avLst/>
              <a:gdLst/>
              <a:ahLst/>
              <a:cxnLst/>
              <a:rect r="r" b="b" t="t" l="l"/>
              <a:pathLst>
                <a:path h="707009" w="565531">
                  <a:moveTo>
                    <a:pt x="0" y="0"/>
                  </a:moveTo>
                  <a:lnTo>
                    <a:pt x="565531" y="0"/>
                  </a:lnTo>
                  <a:lnTo>
                    <a:pt x="565531" y="707009"/>
                  </a:lnTo>
                  <a:lnTo>
                    <a:pt x="0" y="7070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30" t="0" r="-233" b="-3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2422237" y="3597027"/>
            <a:ext cx="3721299" cy="484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UCF-Crime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422237" y="4156025"/>
            <a:ext cx="4873526" cy="1909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Massive dataset of untrimmed surveillance videos containing 13 realistic anomaly categories, including "Fighting" and "Assault".</a:t>
            </a: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6290816" y="3652094"/>
            <a:ext cx="5706219" cy="5706219"/>
            <a:chOff x="0" y="0"/>
            <a:chExt cx="7608292" cy="7608292"/>
          </a:xfrm>
        </p:grpSpPr>
        <p:sp>
          <p:nvSpPr>
            <p:cNvPr name="Freeform 17" id="17" descr="preencoded.png"/>
            <p:cNvSpPr/>
            <p:nvPr/>
          </p:nvSpPr>
          <p:spPr>
            <a:xfrm flipH="false" flipV="false" rot="0">
              <a:off x="0" y="0"/>
              <a:ext cx="7608316" cy="7608316"/>
            </a:xfrm>
            <a:custGeom>
              <a:avLst/>
              <a:gdLst/>
              <a:ahLst/>
              <a:cxnLst/>
              <a:rect r="r" b="b" t="t" l="l"/>
              <a:pathLst>
                <a:path h="7608316" w="7608316">
                  <a:moveTo>
                    <a:pt x="0" y="0"/>
                  </a:moveTo>
                  <a:lnTo>
                    <a:pt x="7608316" y="0"/>
                  </a:lnTo>
                  <a:lnTo>
                    <a:pt x="7608316" y="7608316"/>
                  </a:lnTo>
                  <a:lnTo>
                    <a:pt x="0" y="76083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10212884" y="4707731"/>
            <a:ext cx="424160" cy="530275"/>
            <a:chOff x="0" y="0"/>
            <a:chExt cx="565547" cy="707033"/>
          </a:xfrm>
        </p:grpSpPr>
        <p:sp>
          <p:nvSpPr>
            <p:cNvPr name="Freeform 19" id="19" descr="preencoded.png"/>
            <p:cNvSpPr/>
            <p:nvPr/>
          </p:nvSpPr>
          <p:spPr>
            <a:xfrm flipH="false" flipV="false" rot="0">
              <a:off x="0" y="0"/>
              <a:ext cx="565531" cy="707009"/>
            </a:xfrm>
            <a:custGeom>
              <a:avLst/>
              <a:gdLst/>
              <a:ahLst/>
              <a:cxnLst/>
              <a:rect r="r" b="b" t="t" l="l"/>
              <a:pathLst>
                <a:path h="707009" w="565531">
                  <a:moveTo>
                    <a:pt x="0" y="0"/>
                  </a:moveTo>
                  <a:lnTo>
                    <a:pt x="565531" y="0"/>
                  </a:lnTo>
                  <a:lnTo>
                    <a:pt x="565531" y="707009"/>
                  </a:lnTo>
                  <a:lnTo>
                    <a:pt x="0" y="7070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30" t="0" r="-233" b="-3"/>
              </a:stretch>
            </a:blip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2422237" y="6471940"/>
            <a:ext cx="3721299" cy="484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Composite Strategy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422237" y="7030939"/>
            <a:ext cx="4873526" cy="236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Combined datasets create a more generalizable model, reducing bias and improving real-world performance across diverse environments.</a:t>
            </a:r>
          </a:p>
        </p:txBody>
      </p:sp>
      <p:grpSp>
        <p:nvGrpSpPr>
          <p:cNvPr name="Group 22" id="22"/>
          <p:cNvGrpSpPr>
            <a:grpSpLocks noChangeAspect="true"/>
          </p:cNvGrpSpPr>
          <p:nvPr/>
        </p:nvGrpSpPr>
        <p:grpSpPr>
          <a:xfrm rot="0">
            <a:off x="6290816" y="3652094"/>
            <a:ext cx="5706219" cy="5706219"/>
            <a:chOff x="0" y="0"/>
            <a:chExt cx="7608292" cy="7608292"/>
          </a:xfrm>
        </p:grpSpPr>
        <p:sp>
          <p:nvSpPr>
            <p:cNvPr name="Freeform 23" id="23" descr="preencoded.png"/>
            <p:cNvSpPr/>
            <p:nvPr/>
          </p:nvSpPr>
          <p:spPr>
            <a:xfrm flipH="false" flipV="false" rot="0">
              <a:off x="0" y="0"/>
              <a:ext cx="7608316" cy="7608316"/>
            </a:xfrm>
            <a:custGeom>
              <a:avLst/>
              <a:gdLst/>
              <a:ahLst/>
              <a:cxnLst/>
              <a:rect r="r" b="b" t="t" l="l"/>
              <a:pathLst>
                <a:path h="7608316" w="7608316">
                  <a:moveTo>
                    <a:pt x="0" y="0"/>
                  </a:moveTo>
                  <a:lnTo>
                    <a:pt x="7608316" y="0"/>
                  </a:lnTo>
                  <a:lnTo>
                    <a:pt x="7608316" y="7608316"/>
                  </a:lnTo>
                  <a:lnTo>
                    <a:pt x="0" y="76083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</p:grpSp>
      <p:grpSp>
        <p:nvGrpSpPr>
          <p:cNvPr name="Group 24" id="24"/>
          <p:cNvGrpSpPr>
            <a:grpSpLocks noChangeAspect="true"/>
          </p:cNvGrpSpPr>
          <p:nvPr/>
        </p:nvGrpSpPr>
        <p:grpSpPr>
          <a:xfrm rot="0">
            <a:off x="9618166" y="8115449"/>
            <a:ext cx="424160" cy="530275"/>
            <a:chOff x="0" y="0"/>
            <a:chExt cx="565547" cy="707033"/>
          </a:xfrm>
        </p:grpSpPr>
        <p:sp>
          <p:nvSpPr>
            <p:cNvPr name="Freeform 25" id="25" descr="preencoded.png"/>
            <p:cNvSpPr/>
            <p:nvPr/>
          </p:nvSpPr>
          <p:spPr>
            <a:xfrm flipH="false" flipV="false" rot="0">
              <a:off x="0" y="0"/>
              <a:ext cx="565531" cy="707009"/>
            </a:xfrm>
            <a:custGeom>
              <a:avLst/>
              <a:gdLst/>
              <a:ahLst/>
              <a:cxnLst/>
              <a:rect r="r" b="b" t="t" l="l"/>
              <a:pathLst>
                <a:path h="707009" w="565531">
                  <a:moveTo>
                    <a:pt x="0" y="0"/>
                  </a:moveTo>
                  <a:lnTo>
                    <a:pt x="565531" y="0"/>
                  </a:lnTo>
                  <a:lnTo>
                    <a:pt x="565531" y="707009"/>
                  </a:lnTo>
                  <a:lnTo>
                    <a:pt x="0" y="7070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-230" t="0" r="-233" b="-3"/>
              </a:stretch>
            </a:blipFill>
          </p:spPr>
        </p:sp>
      </p:grpSp>
    </p:spTree>
  </p:cSld>
  <p:clrMapOvr>
    <a:masterClrMapping/>
  </p:clrMapOvr>
  <p:transition spd="fast">
    <p:fade/>
  </p:transition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863947" y="693687"/>
            <a:ext cx="8735020" cy="838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74"/>
              </a:lnSpc>
            </a:pPr>
            <a:r>
              <a:rPr lang="en-US" sz="5062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Project Timeline &amp; Adherence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129712" y="2025849"/>
            <a:ext cx="28575" cy="7538740"/>
            <a:chOff x="0" y="0"/>
            <a:chExt cx="38100" cy="1005165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8100" cy="10051669"/>
            </a:xfrm>
            <a:custGeom>
              <a:avLst/>
              <a:gdLst/>
              <a:ahLst/>
              <a:cxnLst/>
              <a:rect r="r" b="b" t="t" l="l"/>
              <a:pathLst>
                <a:path h="10051669" w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10032619"/>
                  </a:lnTo>
                  <a:cubicBezTo>
                    <a:pt x="38100" y="10043160"/>
                    <a:pt x="29591" y="10051669"/>
                    <a:pt x="19050" y="10051669"/>
                  </a:cubicBezTo>
                  <a:cubicBezTo>
                    <a:pt x="8509" y="10051669"/>
                    <a:pt x="0" y="10043160"/>
                    <a:pt x="0" y="10032619"/>
                  </a:cubicBezTo>
                  <a:close/>
                </a:path>
              </a:pathLst>
            </a:custGeom>
            <a:solidFill>
              <a:srgbClr val="D8D4D4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8154292" y="2289274"/>
            <a:ext cx="740569" cy="28575"/>
            <a:chOff x="0" y="0"/>
            <a:chExt cx="987425" cy="381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987425" cy="38100"/>
            </a:xfrm>
            <a:custGeom>
              <a:avLst/>
              <a:gdLst/>
              <a:ahLst/>
              <a:cxnLst/>
              <a:rect r="r" b="b" t="t" l="l"/>
              <a:pathLst>
                <a:path h="38100" w="987425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968375" y="0"/>
                  </a:lnTo>
                  <a:cubicBezTo>
                    <a:pt x="978916" y="0"/>
                    <a:pt x="987425" y="8509"/>
                    <a:pt x="987425" y="19050"/>
                  </a:cubicBezTo>
                  <a:cubicBezTo>
                    <a:pt x="987425" y="29591"/>
                    <a:pt x="978916" y="38100"/>
                    <a:pt x="968375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8D4D4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8866286" y="2025849"/>
            <a:ext cx="555426" cy="555426"/>
            <a:chOff x="0" y="0"/>
            <a:chExt cx="740568" cy="74056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40537" cy="740537"/>
            </a:xfrm>
            <a:custGeom>
              <a:avLst/>
              <a:gdLst/>
              <a:ahLst/>
              <a:cxnLst/>
              <a:rect r="r" b="b" t="t" l="l"/>
              <a:pathLst>
                <a:path h="740537" w="740537">
                  <a:moveTo>
                    <a:pt x="0" y="49403"/>
                  </a:moveTo>
                  <a:cubicBezTo>
                    <a:pt x="0" y="22098"/>
                    <a:pt x="22098" y="0"/>
                    <a:pt x="49403" y="0"/>
                  </a:cubicBezTo>
                  <a:lnTo>
                    <a:pt x="691134" y="0"/>
                  </a:lnTo>
                  <a:cubicBezTo>
                    <a:pt x="718439" y="0"/>
                    <a:pt x="740537" y="22098"/>
                    <a:pt x="740537" y="49403"/>
                  </a:cubicBezTo>
                  <a:lnTo>
                    <a:pt x="740537" y="691134"/>
                  </a:lnTo>
                  <a:cubicBezTo>
                    <a:pt x="740537" y="718439"/>
                    <a:pt x="718439" y="740537"/>
                    <a:pt x="691134" y="740537"/>
                  </a:cubicBezTo>
                  <a:lnTo>
                    <a:pt x="49403" y="740537"/>
                  </a:lnTo>
                  <a:cubicBezTo>
                    <a:pt x="22098" y="740537"/>
                    <a:pt x="0" y="718439"/>
                    <a:pt x="0" y="691134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8949630" y="2117750"/>
            <a:ext cx="388739" cy="428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14215" y="2091630"/>
            <a:ext cx="6095554" cy="424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187"/>
              </a:lnSpc>
            </a:pPr>
            <a:r>
              <a:rPr lang="en-US" sz="2499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Phase 1: Research &amp; Planning (Weeks 1-2)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63947" y="2606576"/>
            <a:ext cx="7045821" cy="1242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62"/>
              </a:lnSpc>
            </a:pPr>
            <a:r>
              <a:rPr lang="en-US" sz="1937" b="true">
                <a:solidFill>
                  <a:srgbClr val="E04F00"/>
                </a:solidFill>
                <a:latin typeface="DM Sans Bold"/>
                <a:ea typeface="DM Sans Bold"/>
                <a:cs typeface="DM Sans Bold"/>
                <a:sym typeface="DM Sans Bold"/>
              </a:rPr>
              <a:t>Status: Completed</a:t>
            </a:r>
            <a:r>
              <a:rPr lang="en-US" sz="193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Literature review and comprehensive system design documentation.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9393139" y="3770262"/>
            <a:ext cx="740569" cy="28575"/>
            <a:chOff x="0" y="0"/>
            <a:chExt cx="987425" cy="381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987425" cy="38100"/>
            </a:xfrm>
            <a:custGeom>
              <a:avLst/>
              <a:gdLst/>
              <a:ahLst/>
              <a:cxnLst/>
              <a:rect r="r" b="b" t="t" l="l"/>
              <a:pathLst>
                <a:path h="38100" w="987425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968375" y="0"/>
                  </a:lnTo>
                  <a:cubicBezTo>
                    <a:pt x="978916" y="0"/>
                    <a:pt x="987425" y="8509"/>
                    <a:pt x="987425" y="19050"/>
                  </a:cubicBezTo>
                  <a:cubicBezTo>
                    <a:pt x="987425" y="29591"/>
                    <a:pt x="978916" y="38100"/>
                    <a:pt x="968375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8D4D4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8866286" y="3506838"/>
            <a:ext cx="555426" cy="555426"/>
            <a:chOff x="0" y="0"/>
            <a:chExt cx="740568" cy="74056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40537" cy="740537"/>
            </a:xfrm>
            <a:custGeom>
              <a:avLst/>
              <a:gdLst/>
              <a:ahLst/>
              <a:cxnLst/>
              <a:rect r="r" b="b" t="t" l="l"/>
              <a:pathLst>
                <a:path h="740537" w="740537">
                  <a:moveTo>
                    <a:pt x="0" y="49403"/>
                  </a:moveTo>
                  <a:cubicBezTo>
                    <a:pt x="0" y="22098"/>
                    <a:pt x="22098" y="0"/>
                    <a:pt x="49403" y="0"/>
                  </a:cubicBezTo>
                  <a:lnTo>
                    <a:pt x="691134" y="0"/>
                  </a:lnTo>
                  <a:cubicBezTo>
                    <a:pt x="718439" y="0"/>
                    <a:pt x="740537" y="22098"/>
                    <a:pt x="740537" y="49403"/>
                  </a:cubicBezTo>
                  <a:lnTo>
                    <a:pt x="740537" y="691134"/>
                  </a:lnTo>
                  <a:cubicBezTo>
                    <a:pt x="740537" y="718439"/>
                    <a:pt x="718439" y="740537"/>
                    <a:pt x="691134" y="740537"/>
                  </a:cubicBezTo>
                  <a:lnTo>
                    <a:pt x="49403" y="740537"/>
                  </a:lnTo>
                  <a:cubicBezTo>
                    <a:pt x="22098" y="740537"/>
                    <a:pt x="0" y="718439"/>
                    <a:pt x="0" y="691134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8949630" y="3598739"/>
            <a:ext cx="388739" cy="428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378231" y="3572619"/>
            <a:ext cx="5860405" cy="424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499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Phase 2: Environment Setup (Weeks 3-4)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378231" y="4087565"/>
            <a:ext cx="7045821" cy="1242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937" b="true">
                <a:solidFill>
                  <a:srgbClr val="E04F00"/>
                </a:solidFill>
                <a:latin typeface="DM Sans Bold"/>
                <a:ea typeface="DM Sans Bold"/>
                <a:cs typeface="DM Sans Bold"/>
                <a:sym typeface="DM Sans Bold"/>
              </a:rPr>
              <a:t>Status: Completed</a:t>
            </a:r>
            <a:r>
              <a:rPr lang="en-US" sz="193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Software installation and library configuration for development environment.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8154292" y="5046910"/>
            <a:ext cx="740569" cy="28575"/>
            <a:chOff x="0" y="0"/>
            <a:chExt cx="987425" cy="381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987425" cy="38100"/>
            </a:xfrm>
            <a:custGeom>
              <a:avLst/>
              <a:gdLst/>
              <a:ahLst/>
              <a:cxnLst/>
              <a:rect r="r" b="b" t="t" l="l"/>
              <a:pathLst>
                <a:path h="38100" w="987425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968375" y="0"/>
                  </a:lnTo>
                  <a:cubicBezTo>
                    <a:pt x="978916" y="0"/>
                    <a:pt x="987425" y="8509"/>
                    <a:pt x="987425" y="19050"/>
                  </a:cubicBezTo>
                  <a:cubicBezTo>
                    <a:pt x="987425" y="29591"/>
                    <a:pt x="978916" y="38100"/>
                    <a:pt x="968375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8D4D4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8866286" y="4783485"/>
            <a:ext cx="555426" cy="555426"/>
            <a:chOff x="0" y="0"/>
            <a:chExt cx="740568" cy="740568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740537" cy="740537"/>
            </a:xfrm>
            <a:custGeom>
              <a:avLst/>
              <a:gdLst/>
              <a:ahLst/>
              <a:cxnLst/>
              <a:rect r="r" b="b" t="t" l="l"/>
              <a:pathLst>
                <a:path h="740537" w="740537">
                  <a:moveTo>
                    <a:pt x="0" y="49403"/>
                  </a:moveTo>
                  <a:cubicBezTo>
                    <a:pt x="0" y="22098"/>
                    <a:pt x="22098" y="0"/>
                    <a:pt x="49403" y="0"/>
                  </a:cubicBezTo>
                  <a:lnTo>
                    <a:pt x="691134" y="0"/>
                  </a:lnTo>
                  <a:cubicBezTo>
                    <a:pt x="718439" y="0"/>
                    <a:pt x="740537" y="22098"/>
                    <a:pt x="740537" y="49403"/>
                  </a:cubicBezTo>
                  <a:lnTo>
                    <a:pt x="740537" y="691134"/>
                  </a:lnTo>
                  <a:cubicBezTo>
                    <a:pt x="740537" y="718439"/>
                    <a:pt x="718439" y="740537"/>
                    <a:pt x="691134" y="740537"/>
                  </a:cubicBezTo>
                  <a:lnTo>
                    <a:pt x="49403" y="740537"/>
                  </a:lnTo>
                  <a:cubicBezTo>
                    <a:pt x="22098" y="740537"/>
                    <a:pt x="0" y="718439"/>
                    <a:pt x="0" y="691134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8949630" y="4875386"/>
            <a:ext cx="388739" cy="428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3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90588" y="4849266"/>
            <a:ext cx="7019181" cy="424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187"/>
              </a:lnSpc>
            </a:pPr>
            <a:r>
              <a:rPr lang="en-US" sz="2499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Phase 3: Data Collection &amp; Cleaning (Weeks 5-6)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863947" y="5364212"/>
            <a:ext cx="7045821" cy="1242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62"/>
              </a:lnSpc>
            </a:pPr>
            <a:r>
              <a:rPr lang="en-US" sz="1937" b="true">
                <a:solidFill>
                  <a:srgbClr val="E04F00"/>
                </a:solidFill>
                <a:latin typeface="DM Sans Bold"/>
                <a:ea typeface="DM Sans Bold"/>
                <a:cs typeface="DM Sans Bold"/>
                <a:sym typeface="DM Sans Bold"/>
              </a:rPr>
              <a:t>Status: Completed</a:t>
            </a:r>
            <a:r>
              <a:rPr lang="en-US" sz="193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Curating and preprocessing composite dataset from RWF-2000 and UCF-Crime sources.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9393139" y="6323559"/>
            <a:ext cx="740569" cy="28575"/>
            <a:chOff x="0" y="0"/>
            <a:chExt cx="987425" cy="381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987425" cy="38100"/>
            </a:xfrm>
            <a:custGeom>
              <a:avLst/>
              <a:gdLst/>
              <a:ahLst/>
              <a:cxnLst/>
              <a:rect r="r" b="b" t="t" l="l"/>
              <a:pathLst>
                <a:path h="38100" w="987425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968375" y="0"/>
                  </a:lnTo>
                  <a:cubicBezTo>
                    <a:pt x="978916" y="0"/>
                    <a:pt x="987425" y="8509"/>
                    <a:pt x="987425" y="19050"/>
                  </a:cubicBezTo>
                  <a:cubicBezTo>
                    <a:pt x="987425" y="29591"/>
                    <a:pt x="978916" y="38100"/>
                    <a:pt x="968375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8D4D4"/>
            </a:solidFill>
          </p:spPr>
        </p:sp>
      </p:grpSp>
      <p:grpSp>
        <p:nvGrpSpPr>
          <p:cNvPr name="Group 32" id="32"/>
          <p:cNvGrpSpPr/>
          <p:nvPr/>
        </p:nvGrpSpPr>
        <p:grpSpPr>
          <a:xfrm rot="0">
            <a:off x="8866286" y="6060132"/>
            <a:ext cx="555426" cy="555426"/>
            <a:chOff x="0" y="0"/>
            <a:chExt cx="740568" cy="740568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740537" cy="740537"/>
            </a:xfrm>
            <a:custGeom>
              <a:avLst/>
              <a:gdLst/>
              <a:ahLst/>
              <a:cxnLst/>
              <a:rect r="r" b="b" t="t" l="l"/>
              <a:pathLst>
                <a:path h="740537" w="740537">
                  <a:moveTo>
                    <a:pt x="0" y="49403"/>
                  </a:moveTo>
                  <a:cubicBezTo>
                    <a:pt x="0" y="22098"/>
                    <a:pt x="22098" y="0"/>
                    <a:pt x="49403" y="0"/>
                  </a:cubicBezTo>
                  <a:lnTo>
                    <a:pt x="691134" y="0"/>
                  </a:lnTo>
                  <a:cubicBezTo>
                    <a:pt x="718439" y="0"/>
                    <a:pt x="740537" y="22098"/>
                    <a:pt x="740537" y="49403"/>
                  </a:cubicBezTo>
                  <a:lnTo>
                    <a:pt x="740537" y="691134"/>
                  </a:lnTo>
                  <a:cubicBezTo>
                    <a:pt x="740537" y="718439"/>
                    <a:pt x="718439" y="740537"/>
                    <a:pt x="691134" y="740537"/>
                  </a:cubicBezTo>
                  <a:lnTo>
                    <a:pt x="49403" y="740537"/>
                  </a:lnTo>
                  <a:cubicBezTo>
                    <a:pt x="22098" y="740537"/>
                    <a:pt x="0" y="718439"/>
                    <a:pt x="0" y="691134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sp>
        <p:nvSpPr>
          <p:cNvPr name="TextBox 34" id="34"/>
          <p:cNvSpPr txBox="true"/>
          <p:nvPr/>
        </p:nvSpPr>
        <p:spPr>
          <a:xfrm rot="0">
            <a:off x="8949630" y="6152034"/>
            <a:ext cx="388739" cy="428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4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378231" y="6125915"/>
            <a:ext cx="7045821" cy="828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499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Phase 4: Model Development &amp; Training (Weeks 7-10)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378231" y="7045821"/>
            <a:ext cx="7045821" cy="1242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937" b="true">
                <a:solidFill>
                  <a:srgbClr val="E04F00"/>
                </a:solidFill>
                <a:latin typeface="DM Sans Bold"/>
                <a:ea typeface="DM Sans Bold"/>
                <a:cs typeface="DM Sans Bold"/>
                <a:sym typeface="DM Sans Bold"/>
              </a:rPr>
              <a:t>Status: In Progress</a:t>
            </a:r>
            <a:r>
              <a:rPr lang="en-US" sz="193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Implementing and training the CNN-LSTM hybrid model architecture.</a:t>
            </a:r>
          </a:p>
        </p:txBody>
      </p:sp>
      <p:grpSp>
        <p:nvGrpSpPr>
          <p:cNvPr name="Group 37" id="37"/>
          <p:cNvGrpSpPr/>
          <p:nvPr/>
        </p:nvGrpSpPr>
        <p:grpSpPr>
          <a:xfrm rot="0">
            <a:off x="8154292" y="7684294"/>
            <a:ext cx="740569" cy="28575"/>
            <a:chOff x="0" y="0"/>
            <a:chExt cx="987425" cy="3810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987425" cy="38100"/>
            </a:xfrm>
            <a:custGeom>
              <a:avLst/>
              <a:gdLst/>
              <a:ahLst/>
              <a:cxnLst/>
              <a:rect r="r" b="b" t="t" l="l"/>
              <a:pathLst>
                <a:path h="38100" w="987425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968375" y="0"/>
                  </a:lnTo>
                  <a:cubicBezTo>
                    <a:pt x="978916" y="0"/>
                    <a:pt x="987425" y="8509"/>
                    <a:pt x="987425" y="19050"/>
                  </a:cubicBezTo>
                  <a:cubicBezTo>
                    <a:pt x="987425" y="29591"/>
                    <a:pt x="978916" y="38100"/>
                    <a:pt x="968375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8D4D4"/>
            </a:solidFill>
          </p:spPr>
        </p:sp>
      </p:grpSp>
      <p:grpSp>
        <p:nvGrpSpPr>
          <p:cNvPr name="Group 39" id="39"/>
          <p:cNvGrpSpPr/>
          <p:nvPr/>
        </p:nvGrpSpPr>
        <p:grpSpPr>
          <a:xfrm rot="0">
            <a:off x="8866286" y="7420867"/>
            <a:ext cx="555426" cy="555426"/>
            <a:chOff x="0" y="0"/>
            <a:chExt cx="740568" cy="740568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740537" cy="740537"/>
            </a:xfrm>
            <a:custGeom>
              <a:avLst/>
              <a:gdLst/>
              <a:ahLst/>
              <a:cxnLst/>
              <a:rect r="r" b="b" t="t" l="l"/>
              <a:pathLst>
                <a:path h="740537" w="740537">
                  <a:moveTo>
                    <a:pt x="0" y="49403"/>
                  </a:moveTo>
                  <a:cubicBezTo>
                    <a:pt x="0" y="22098"/>
                    <a:pt x="22098" y="0"/>
                    <a:pt x="49403" y="0"/>
                  </a:cubicBezTo>
                  <a:lnTo>
                    <a:pt x="691134" y="0"/>
                  </a:lnTo>
                  <a:cubicBezTo>
                    <a:pt x="718439" y="0"/>
                    <a:pt x="740537" y="22098"/>
                    <a:pt x="740537" y="49403"/>
                  </a:cubicBezTo>
                  <a:lnTo>
                    <a:pt x="740537" y="691134"/>
                  </a:lnTo>
                  <a:cubicBezTo>
                    <a:pt x="740537" y="718439"/>
                    <a:pt x="718439" y="740537"/>
                    <a:pt x="691134" y="740537"/>
                  </a:cubicBezTo>
                  <a:lnTo>
                    <a:pt x="49403" y="740537"/>
                  </a:lnTo>
                  <a:cubicBezTo>
                    <a:pt x="22098" y="740537"/>
                    <a:pt x="0" y="718439"/>
                    <a:pt x="0" y="691134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sp>
        <p:nvSpPr>
          <p:cNvPr name="TextBox 41" id="41"/>
          <p:cNvSpPr txBox="true"/>
          <p:nvPr/>
        </p:nvSpPr>
        <p:spPr>
          <a:xfrm rot="0">
            <a:off x="8949630" y="7512769"/>
            <a:ext cx="388739" cy="428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5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362819" y="7486650"/>
            <a:ext cx="6546949" cy="424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187"/>
              </a:lnSpc>
            </a:pPr>
            <a:r>
              <a:rPr lang="en-US" sz="2499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Phase 5: Integration &amp; Testing (Weeks 11-12)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863947" y="8001595"/>
            <a:ext cx="7045821" cy="1242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62"/>
              </a:lnSpc>
            </a:pPr>
            <a:r>
              <a:rPr lang="en-US" sz="1937" b="true">
                <a:solidFill>
                  <a:srgbClr val="383838"/>
                </a:solidFill>
                <a:latin typeface="DM Sans Bold"/>
                <a:ea typeface="DM Sans Bold"/>
                <a:cs typeface="DM Sans Bold"/>
                <a:sym typeface="DM Sans Bold"/>
              </a:rPr>
              <a:t>Status: Upcoming</a:t>
            </a:r>
            <a:r>
              <a:rPr lang="en-US" sz="193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Integrating alerting system and conducting comprehensive final evaluation.</a:t>
            </a:r>
          </a:p>
        </p:txBody>
      </p:sp>
    </p:spTree>
  </p:cSld>
  <p:clrMapOvr>
    <a:masterClrMapping/>
  </p:clrMapOvr>
  <p:transition spd="fast">
    <p:fade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AF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3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5000" t="0" r="-2500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878235" y="907107"/>
            <a:ext cx="9673530" cy="1611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7"/>
              </a:lnSpc>
            </a:pPr>
            <a:r>
              <a:rPr lang="en-US" sz="5125">
                <a:solidFill>
                  <a:srgbClr val="020202"/>
                </a:solidFill>
                <a:latin typeface="PT Serif"/>
                <a:ea typeface="PT Serif"/>
                <a:cs typeface="PT Serif"/>
                <a:sym typeface="PT Serif"/>
              </a:rPr>
              <a:t>Demonstration of Completed Work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878235" y="2958702"/>
            <a:ext cx="9673530" cy="6392615"/>
            <a:chOff x="0" y="0"/>
            <a:chExt cx="12898040" cy="852348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897993" cy="8523478"/>
            </a:xfrm>
            <a:custGeom>
              <a:avLst/>
              <a:gdLst/>
              <a:ahLst/>
              <a:cxnLst/>
              <a:rect r="r" b="b" t="t" l="l"/>
              <a:pathLst>
                <a:path h="8523478" w="12897993">
                  <a:moveTo>
                    <a:pt x="0" y="50165"/>
                  </a:moveTo>
                  <a:cubicBezTo>
                    <a:pt x="0" y="22479"/>
                    <a:pt x="22479" y="0"/>
                    <a:pt x="50165" y="0"/>
                  </a:cubicBezTo>
                  <a:lnTo>
                    <a:pt x="12847828" y="0"/>
                  </a:lnTo>
                  <a:cubicBezTo>
                    <a:pt x="12875514" y="0"/>
                    <a:pt x="12897993" y="22479"/>
                    <a:pt x="12897993" y="50165"/>
                  </a:cubicBezTo>
                  <a:lnTo>
                    <a:pt x="12897993" y="8473313"/>
                  </a:lnTo>
                  <a:cubicBezTo>
                    <a:pt x="12897993" y="8500999"/>
                    <a:pt x="12875514" y="8523478"/>
                    <a:pt x="12847828" y="8523478"/>
                  </a:cubicBezTo>
                  <a:lnTo>
                    <a:pt x="50165" y="8523478"/>
                  </a:lnTo>
                  <a:cubicBezTo>
                    <a:pt x="22479" y="8523478"/>
                    <a:pt x="0" y="8500999"/>
                    <a:pt x="0" y="8473313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878235" y="2958702"/>
            <a:ext cx="9673530" cy="3397002"/>
            <a:chOff x="0" y="0"/>
            <a:chExt cx="12898040" cy="452933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897993" cy="4529328"/>
            </a:xfrm>
            <a:custGeom>
              <a:avLst/>
              <a:gdLst/>
              <a:ahLst/>
              <a:cxnLst/>
              <a:rect r="r" b="b" t="t" l="l"/>
              <a:pathLst>
                <a:path h="4529328" w="12897993">
                  <a:moveTo>
                    <a:pt x="0" y="50165"/>
                  </a:moveTo>
                  <a:cubicBezTo>
                    <a:pt x="0" y="22479"/>
                    <a:pt x="22479" y="0"/>
                    <a:pt x="50165" y="0"/>
                  </a:cubicBezTo>
                  <a:lnTo>
                    <a:pt x="12847828" y="0"/>
                  </a:lnTo>
                  <a:cubicBezTo>
                    <a:pt x="12875514" y="0"/>
                    <a:pt x="12897993" y="22479"/>
                    <a:pt x="12897993" y="50165"/>
                  </a:cubicBezTo>
                  <a:lnTo>
                    <a:pt x="12897993" y="4479163"/>
                  </a:lnTo>
                  <a:cubicBezTo>
                    <a:pt x="12897993" y="4506849"/>
                    <a:pt x="12875514" y="4529328"/>
                    <a:pt x="12847828" y="4529328"/>
                  </a:cubicBezTo>
                  <a:lnTo>
                    <a:pt x="50165" y="4529328"/>
                  </a:lnTo>
                  <a:cubicBezTo>
                    <a:pt x="22479" y="4529328"/>
                    <a:pt x="0" y="4506849"/>
                    <a:pt x="0" y="4479163"/>
                  </a:cubicBezTo>
                  <a:close/>
                </a:path>
              </a:pathLst>
            </a:custGeom>
            <a:solidFill>
              <a:srgbClr val="F2EEEE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129159" y="3200103"/>
            <a:ext cx="4280446" cy="395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Data Collection and Cleaning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29159" y="3705076"/>
            <a:ext cx="9171682" cy="468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 b="true">
                <a:solidFill>
                  <a:srgbClr val="E04F00"/>
                </a:solidFill>
                <a:latin typeface="DM Sans Bold"/>
                <a:ea typeface="DM Sans Bold"/>
                <a:cs typeface="DM Sans Bold"/>
                <a:sym typeface="DM Sans Bold"/>
              </a:rPr>
              <a:t>Status: Completed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29159" y="4256931"/>
            <a:ext cx="9171682" cy="468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125"/>
              </a:lnSpc>
              <a:buFont typeface="Arial"/>
              <a:buChar char="•"/>
            </a:pPr>
            <a:r>
              <a:rPr lang="en-US" sz="193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Videos from RWF-2000 and UCF-Crime datasets successfully gathered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29159" y="4746129"/>
            <a:ext cx="9171682" cy="869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125"/>
              </a:lnSpc>
              <a:buFont typeface="Arial"/>
              <a:buChar char="•"/>
            </a:pPr>
            <a:r>
              <a:rPr lang="en-US" sz="193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Data cleaned by selecting relevant categories and ensuring consistent formatting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29159" y="5636716"/>
            <a:ext cx="9171682" cy="468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125"/>
              </a:lnSpc>
              <a:buFont typeface="Arial"/>
              <a:buChar char="•"/>
            </a:pPr>
            <a:r>
              <a:rPr lang="en-US" sz="193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Dataset prepared and optimized for training phase requirements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878235" y="6355705"/>
            <a:ext cx="9673530" cy="2995612"/>
            <a:chOff x="0" y="0"/>
            <a:chExt cx="12898040" cy="399415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2897993" cy="3994150"/>
            </a:xfrm>
            <a:custGeom>
              <a:avLst/>
              <a:gdLst/>
              <a:ahLst/>
              <a:cxnLst/>
              <a:rect r="r" b="b" t="t" l="l"/>
              <a:pathLst>
                <a:path h="3994150" w="12897993">
                  <a:moveTo>
                    <a:pt x="0" y="0"/>
                  </a:moveTo>
                  <a:lnTo>
                    <a:pt x="12897993" y="0"/>
                  </a:lnTo>
                  <a:lnTo>
                    <a:pt x="12897993" y="3994150"/>
                  </a:lnTo>
                  <a:lnTo>
                    <a:pt x="0" y="3994150"/>
                  </a:lnTo>
                  <a:close/>
                </a:path>
              </a:pathLst>
            </a:custGeom>
            <a:solidFill>
              <a:srgbClr val="F2EEEE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878235" y="6355705"/>
            <a:ext cx="9673530" cy="28575"/>
            <a:chOff x="0" y="0"/>
            <a:chExt cx="12898040" cy="381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2897993" cy="38100"/>
            </a:xfrm>
            <a:custGeom>
              <a:avLst/>
              <a:gdLst/>
              <a:ahLst/>
              <a:cxnLst/>
              <a:rect r="r" b="b" t="t" l="l"/>
              <a:pathLst>
                <a:path h="38100" w="12897993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2878943" y="0"/>
                  </a:lnTo>
                  <a:cubicBezTo>
                    <a:pt x="12889485" y="0"/>
                    <a:pt x="12897993" y="8509"/>
                    <a:pt x="12897993" y="19050"/>
                  </a:cubicBezTo>
                  <a:cubicBezTo>
                    <a:pt x="12897993" y="29591"/>
                    <a:pt x="12889485" y="38100"/>
                    <a:pt x="12878943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8D4D4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129159" y="6597104"/>
            <a:ext cx="4269879" cy="395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>
                <a:solidFill>
                  <a:srgbClr val="383838"/>
                </a:solidFill>
                <a:latin typeface="PT Serif"/>
                <a:ea typeface="PT Serif"/>
                <a:cs typeface="PT Serif"/>
                <a:sym typeface="PT Serif"/>
              </a:rPr>
              <a:t>Video Preprocessing Pipeline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29159" y="7102079"/>
            <a:ext cx="9171682" cy="468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 b="true">
                <a:solidFill>
                  <a:srgbClr val="E04F00"/>
                </a:solidFill>
                <a:latin typeface="DM Sans Bold"/>
                <a:ea typeface="DM Sans Bold"/>
                <a:cs typeface="DM Sans Bold"/>
                <a:sym typeface="DM Sans Bold"/>
              </a:rPr>
              <a:t>Status: Completed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29159" y="7653933"/>
            <a:ext cx="9171682" cy="468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125"/>
              </a:lnSpc>
              <a:buFont typeface="Arial"/>
              <a:buChar char="•"/>
            </a:pPr>
            <a:r>
              <a:rPr lang="en-US" sz="193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Operational script automatically ingests videos and extracts frames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29159" y="8143131"/>
            <a:ext cx="9171682" cy="468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125"/>
              </a:lnSpc>
              <a:buFont typeface="Arial"/>
              <a:buChar char="•"/>
            </a:pPr>
            <a:r>
              <a:rPr lang="en-US" sz="193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Frames resized to 224x224 with normalized pixel values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29159" y="8632329"/>
            <a:ext cx="9171682" cy="468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125"/>
              </a:lnSpc>
              <a:buFont typeface="Arial"/>
              <a:buChar char="•"/>
            </a:pPr>
            <a:r>
              <a:rPr lang="en-US" sz="1937">
                <a:solidFill>
                  <a:srgbClr val="383838"/>
                </a:solidFill>
                <a:latin typeface="DM Sans"/>
                <a:ea typeface="DM Sans"/>
                <a:cs typeface="DM Sans"/>
                <a:sym typeface="DM Sans"/>
              </a:rPr>
              <a:t>Pipeline successfully applied to entire cleaned dataset</a:t>
            </a:r>
          </a:p>
        </p:txBody>
      </p:sp>
    </p:spTree>
  </p:cSld>
  <p:clrMapOvr>
    <a:masterClrMapping/>
  </p:clrMapOvr>
  <p:transition spd="fast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DAG0ecHrL6Q</dc:identifier>
  <dcterms:modified xsi:type="dcterms:W3CDTF">2011-08-01T06:04:30Z</dcterms:modified>
  <cp:revision>1</cp:revision>
  <dc:title>Real-Time-Violence-Detection-Using-a-Hybrid-CNN-LSTM-Model.pptx</dc:title>
</cp:coreProperties>
</file>

<file path=docProps/thumbnail.jpeg>
</file>